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58" r:id="rId3"/>
    <p:sldId id="257" r:id="rId4"/>
    <p:sldId id="273" r:id="rId5"/>
    <p:sldId id="271" r:id="rId6"/>
    <p:sldId id="259" r:id="rId7"/>
    <p:sldId id="260" r:id="rId8"/>
    <p:sldId id="261" r:id="rId9"/>
    <p:sldId id="274" r:id="rId10"/>
    <p:sldId id="262" r:id="rId11"/>
    <p:sldId id="278" r:id="rId12"/>
    <p:sldId id="263" r:id="rId13"/>
    <p:sldId id="264" r:id="rId14"/>
    <p:sldId id="265" r:id="rId15"/>
    <p:sldId id="279" r:id="rId16"/>
    <p:sldId id="267" r:id="rId17"/>
    <p:sldId id="276" r:id="rId18"/>
    <p:sldId id="270" r:id="rId19"/>
    <p:sldId id="266" r:id="rId20"/>
    <p:sldId id="275" r:id="rId21"/>
    <p:sldId id="268" r:id="rId22"/>
    <p:sldId id="269" r:id="rId23"/>
    <p:sldId id="272" r:id="rId24"/>
    <p:sldId id="277" r:id="rId25"/>
  </p:sldIdLst>
  <p:sldSz cx="12192000" cy="6858000"/>
  <p:notesSz cx="6864350" cy="9996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821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476ED8B6-9598-4DED-BE84-884810B46D47}" type="datetimeFigureOut">
              <a:rPr lang="en-US" smtClean="0"/>
              <a:t>2/2/2016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821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F10FBEC3-6F12-45E4-8C19-00E859EE61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465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CDCE-1A53-47FA-B6A9-3DFD8B161E16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05B-3167-4A59-91B8-90618E553A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67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CDCE-1A53-47FA-B6A9-3DFD8B161E16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05B-3167-4A59-91B8-90618E553A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81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CDCE-1A53-47FA-B6A9-3DFD8B161E16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05B-3167-4A59-91B8-90618E553A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16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CDCE-1A53-47FA-B6A9-3DFD8B161E16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05B-3167-4A59-91B8-90618E553A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144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CDCE-1A53-47FA-B6A9-3DFD8B161E16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05B-3167-4A59-91B8-90618E553A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6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CDCE-1A53-47FA-B6A9-3DFD8B161E16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05B-3167-4A59-91B8-90618E553A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009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CDCE-1A53-47FA-B6A9-3DFD8B161E16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05B-3167-4A59-91B8-90618E553A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584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CDCE-1A53-47FA-B6A9-3DFD8B161E16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05B-3167-4A59-91B8-90618E553A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6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CDCE-1A53-47FA-B6A9-3DFD8B161E16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05B-3167-4A59-91B8-90618E553A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53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CDCE-1A53-47FA-B6A9-3DFD8B161E16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05B-3167-4A59-91B8-90618E553A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63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CDCE-1A53-47FA-B6A9-3DFD8B161E16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A05B-3167-4A59-91B8-90618E553A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65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BCDCE-1A53-47FA-B6A9-3DFD8B161E16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CA05B-3167-4A59-91B8-90618E553A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0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1150" y="838200"/>
            <a:ext cx="9086850" cy="4200525"/>
          </a:xfrm>
        </p:spPr>
        <p:txBody>
          <a:bodyPr>
            <a:noAutofit/>
          </a:bodyPr>
          <a:lstStyle/>
          <a:p>
            <a:r>
              <a:rPr lang="en-GB" sz="6600" dirty="0" smtClean="0"/>
              <a:t>HANDLING DISCIPLINARY AND GRIEVANCE CASES – INCLUDING INVESTIGATIONS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3625" y="5534025"/>
            <a:ext cx="6962776" cy="1019175"/>
          </a:xfrm>
        </p:spPr>
        <p:txBody>
          <a:bodyPr>
            <a:noAutofit/>
          </a:bodyPr>
          <a:lstStyle/>
          <a:p>
            <a:r>
              <a:rPr lang="en-GB" sz="3200" dirty="0" smtClean="0"/>
              <a:t>BY GAIL ESCOLME</a:t>
            </a:r>
          </a:p>
          <a:p>
            <a:r>
              <a:rPr lang="en-GB" sz="3200" dirty="0" smtClean="0"/>
              <a:t>EMPLOYMENT LAW SOLICITOR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4364" y="0"/>
            <a:ext cx="2147636" cy="125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023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PROCEEDING TO FORMAL DISCIPLINARY ACTION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3300"/>
          </a:xfrm>
        </p:spPr>
        <p:txBody>
          <a:bodyPr>
            <a:noAutofit/>
          </a:bodyPr>
          <a:lstStyle/>
          <a:p>
            <a:r>
              <a:rPr lang="en-GB" sz="3600" dirty="0" smtClean="0"/>
              <a:t>WRITE </a:t>
            </a:r>
            <a:r>
              <a:rPr lang="en-GB" sz="3600" dirty="0" smtClean="0"/>
              <a:t>TO THE EMPLOYEE INFORMING THEM </a:t>
            </a:r>
            <a:r>
              <a:rPr lang="en-GB" sz="3600" dirty="0" smtClean="0"/>
              <a:t>OF:-</a:t>
            </a:r>
          </a:p>
          <a:p>
            <a:pPr lvl="1"/>
            <a:r>
              <a:rPr lang="en-GB" sz="3600" dirty="0" smtClean="0"/>
              <a:t> </a:t>
            </a:r>
            <a:r>
              <a:rPr lang="en-GB" sz="3600" dirty="0" smtClean="0"/>
              <a:t>THE ALLEGATION(S) AGAINST THEM, </a:t>
            </a:r>
            <a:r>
              <a:rPr lang="en-GB" sz="3600" dirty="0" smtClean="0"/>
              <a:t>	</a:t>
            </a:r>
          </a:p>
          <a:p>
            <a:pPr lvl="1"/>
            <a:r>
              <a:rPr lang="en-GB" sz="3600" dirty="0" smtClean="0"/>
              <a:t>THE </a:t>
            </a:r>
            <a:r>
              <a:rPr lang="en-GB" sz="3600" dirty="0" smtClean="0"/>
              <a:t>TIME, DATE AND </a:t>
            </a:r>
            <a:r>
              <a:rPr lang="en-GB" sz="3600" dirty="0" smtClean="0"/>
              <a:t>PLACE OF THE MEETING</a:t>
            </a:r>
            <a:endParaRPr lang="en-GB" sz="3600" dirty="0" smtClean="0"/>
          </a:p>
          <a:p>
            <a:pPr lvl="1"/>
            <a:r>
              <a:rPr lang="en-GB" sz="3600" dirty="0" smtClean="0"/>
              <a:t>INCLUDE ANY DOCUMENTARY EVIDENCE THAT YOU SEEK TO RELY ON.</a:t>
            </a:r>
          </a:p>
          <a:p>
            <a:pPr lvl="1"/>
            <a:r>
              <a:rPr lang="en-GB" sz="3600" dirty="0" smtClean="0"/>
              <a:t>THAT </a:t>
            </a:r>
            <a:r>
              <a:rPr lang="en-GB" sz="3600" dirty="0" smtClean="0"/>
              <a:t>THEY ARE ENTITLED TO BE ACCOMPANIED BY A WORK COLLEAGUE OR TRADE UNION </a:t>
            </a:r>
            <a:r>
              <a:rPr lang="en-GB" sz="3600" dirty="0" smtClean="0"/>
              <a:t>REPRESENTATIVE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2440279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THE LETTER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3050"/>
            <a:ext cx="10515600" cy="4633913"/>
          </a:xfrm>
        </p:spPr>
        <p:txBody>
          <a:bodyPr>
            <a:normAutofit fontScale="92500"/>
          </a:bodyPr>
          <a:lstStyle/>
          <a:p>
            <a:pPr lvl="1"/>
            <a:r>
              <a:rPr lang="en-GB" sz="3200" dirty="0"/>
              <a:t>THE SANCTIONS THAT YOU WILL BE CONSIDERING, I.E. WRITTEN WARNING, </a:t>
            </a:r>
            <a:r>
              <a:rPr lang="en-GB" sz="3200" dirty="0" smtClean="0"/>
              <a:t>DISMISSAL</a:t>
            </a:r>
          </a:p>
          <a:p>
            <a:pPr lvl="1"/>
            <a:endParaRPr lang="en-GB" sz="3200" dirty="0"/>
          </a:p>
          <a:p>
            <a:pPr lvl="1"/>
            <a:r>
              <a:rPr lang="en-GB" sz="3200" dirty="0"/>
              <a:t>ASK THEM TO INFORM YOU OF </a:t>
            </a:r>
            <a:r>
              <a:rPr lang="en-GB" sz="3200" dirty="0" smtClean="0"/>
              <a:t>WHO </a:t>
            </a:r>
            <a:r>
              <a:rPr lang="en-GB" sz="3200" dirty="0"/>
              <a:t>WILL ACCOMPANY THEM AND ANY WITNESSES THEY INTEND TO CALL, OR ANY EVIDENCE THEY INTEND TO RELY ON BEFORE THE MEETING </a:t>
            </a:r>
            <a:r>
              <a:rPr lang="en-GB" sz="3200" dirty="0" smtClean="0"/>
              <a:t>WHICH </a:t>
            </a:r>
            <a:r>
              <a:rPr lang="en-GB" sz="3200" dirty="0"/>
              <a:t>THEY SHOULD SEND TO </a:t>
            </a:r>
            <a:r>
              <a:rPr lang="en-GB" sz="3200" dirty="0" smtClean="0"/>
              <a:t>YOU</a:t>
            </a:r>
          </a:p>
          <a:p>
            <a:pPr lvl="1"/>
            <a:endParaRPr lang="en-GB" sz="3200" dirty="0"/>
          </a:p>
          <a:p>
            <a:pPr lvl="1"/>
            <a:r>
              <a:rPr lang="en-GB" sz="3200" dirty="0" smtClean="0"/>
              <a:t>TO CONTACT YOU WITH ANY QUERIES OR TO INFORM YOU OF ANY SPECIAL REQUESTS FOR ATTENDANCE AT THE MEETING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260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 smtClean="0"/>
              <a:t>THE DISCIPLINARY MEETING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4000" dirty="0" smtClean="0"/>
              <a:t>DECIDE WHO IS TO CHAIR THE MEETING AND ENSURE A NOTE TAKER IS IN </a:t>
            </a:r>
            <a:r>
              <a:rPr lang="en-GB" sz="4000" dirty="0" smtClean="0"/>
              <a:t>ATTENDANCE</a:t>
            </a:r>
          </a:p>
          <a:p>
            <a:endParaRPr lang="en-GB" sz="4000" dirty="0" smtClean="0"/>
          </a:p>
          <a:p>
            <a:r>
              <a:rPr lang="en-GB" sz="4000" dirty="0" smtClean="0"/>
              <a:t>INVESTIGATOR SHOULD ATTEND IF SUFFICIENTLY SERIOUS</a:t>
            </a:r>
          </a:p>
          <a:p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val="4057963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AT THE BEGINNING OF THE MEETING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THE CHAIR SHOULD INTRODUCE THE PEOPLE PRESENT AND EXPLAIN THEIR ROLE IN THE DISCIPLINARY </a:t>
            </a:r>
            <a:r>
              <a:rPr lang="en-GB" sz="3200" dirty="0" smtClean="0"/>
              <a:t>PROCEDURE</a:t>
            </a:r>
          </a:p>
          <a:p>
            <a:endParaRPr lang="en-GB" sz="3200" dirty="0" smtClean="0"/>
          </a:p>
          <a:p>
            <a:r>
              <a:rPr lang="en-GB" sz="3200" dirty="0" smtClean="0"/>
              <a:t>IF </a:t>
            </a:r>
            <a:r>
              <a:rPr lang="en-GB" sz="3200" dirty="0" smtClean="0"/>
              <a:t>EMPLOYEE UNACCOMPANIED </a:t>
            </a:r>
            <a:r>
              <a:rPr lang="en-GB" sz="3200" dirty="0" smtClean="0"/>
              <a:t>THE CHAIR SHOULD REMIND THEM OF THEIR RIGHT TO BE </a:t>
            </a:r>
            <a:r>
              <a:rPr lang="en-GB" sz="3200" dirty="0" smtClean="0"/>
              <a:t>ACCOMPANIED</a:t>
            </a:r>
          </a:p>
          <a:p>
            <a:endParaRPr lang="en-GB" sz="3200" dirty="0" smtClean="0"/>
          </a:p>
          <a:p>
            <a:r>
              <a:rPr lang="en-GB" sz="3200" dirty="0" smtClean="0"/>
              <a:t> IF </a:t>
            </a:r>
            <a:r>
              <a:rPr lang="en-GB" sz="3200" dirty="0" smtClean="0"/>
              <a:t>EMPLOYEE ACCOMPANIED </a:t>
            </a:r>
            <a:r>
              <a:rPr lang="en-GB" sz="3200" dirty="0" smtClean="0"/>
              <a:t>THE CHAIR MAY WANT TO VERIFY THE </a:t>
            </a:r>
            <a:r>
              <a:rPr lang="en-GB" sz="3200" dirty="0" smtClean="0"/>
              <a:t>IDENTITY </a:t>
            </a:r>
            <a:r>
              <a:rPr lang="en-GB" sz="3200" dirty="0" smtClean="0"/>
              <a:t>OF THE COMPANION TO ENSURE THEY ARE ENTITLED TO BE PRESENT.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6539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THE MEETING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THE CHAIR </a:t>
            </a:r>
            <a:r>
              <a:rPr lang="en-GB" sz="3600" dirty="0" smtClean="0"/>
              <a:t>SHOULD:-</a:t>
            </a:r>
          </a:p>
          <a:p>
            <a:pPr lvl="1"/>
            <a:r>
              <a:rPr lang="en-GB" sz="3600" dirty="0" smtClean="0"/>
              <a:t> </a:t>
            </a:r>
            <a:r>
              <a:rPr lang="en-GB" sz="3600" dirty="0" smtClean="0"/>
              <a:t>PUT THE ALLEGATIONS TO THE EMPLOYEE IN DETAIL </a:t>
            </a:r>
            <a:endParaRPr lang="en-GB" sz="3600" dirty="0" smtClean="0"/>
          </a:p>
          <a:p>
            <a:pPr lvl="1"/>
            <a:r>
              <a:rPr lang="en-GB" sz="3600" dirty="0" smtClean="0"/>
              <a:t>GO </a:t>
            </a:r>
            <a:r>
              <a:rPr lang="en-GB" sz="3600" dirty="0" smtClean="0"/>
              <a:t>THROUGH THE </a:t>
            </a:r>
            <a:r>
              <a:rPr lang="en-GB" sz="3600" dirty="0" smtClean="0"/>
              <a:t>EVIDENCE </a:t>
            </a:r>
          </a:p>
          <a:p>
            <a:pPr lvl="1"/>
            <a:r>
              <a:rPr lang="en-GB" sz="3600" dirty="0" smtClean="0"/>
              <a:t>REMIND </a:t>
            </a:r>
            <a:r>
              <a:rPr lang="en-GB" sz="3600" dirty="0" smtClean="0"/>
              <a:t>THE EMPLOYEE OF THE SANCTIONS AVAILABLE TO THE </a:t>
            </a:r>
            <a:r>
              <a:rPr lang="en-GB" sz="3600" dirty="0" smtClean="0"/>
              <a:t>EMPLOYER</a:t>
            </a:r>
          </a:p>
          <a:p>
            <a:r>
              <a:rPr lang="en-GB" sz="3600" dirty="0" smtClean="0"/>
              <a:t>WITNESSES </a:t>
            </a:r>
            <a:r>
              <a:rPr lang="en-GB" sz="3600" dirty="0" smtClean="0"/>
              <a:t>FOR THE EMPLOYER WILL GIVE THEIR EVIDENCE, OR THEIR SIGNED STATEMENTS WILL BE READ OUT. 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3925668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	</a:t>
            </a:r>
            <a:r>
              <a:rPr lang="en-GB" b="1" dirty="0" smtClean="0"/>
              <a:t>THE MEETING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600" dirty="0"/>
              <a:t>THE EMPLOYEE SHOULD BE ALLOWED </a:t>
            </a:r>
            <a:r>
              <a:rPr lang="en-GB" sz="3600" dirty="0" smtClean="0"/>
              <a:t>TO:-</a:t>
            </a:r>
          </a:p>
          <a:p>
            <a:r>
              <a:rPr lang="en-GB" sz="3600" dirty="0" smtClean="0"/>
              <a:t> </a:t>
            </a:r>
            <a:r>
              <a:rPr lang="en-GB" sz="3600" dirty="0"/>
              <a:t>ASK </a:t>
            </a:r>
            <a:r>
              <a:rPr lang="en-GB" sz="3600" dirty="0" smtClean="0"/>
              <a:t>QUESTIONS</a:t>
            </a:r>
          </a:p>
          <a:p>
            <a:r>
              <a:rPr lang="en-GB" sz="3600" dirty="0" smtClean="0"/>
              <a:t> </a:t>
            </a:r>
            <a:r>
              <a:rPr lang="en-GB" sz="3600" dirty="0"/>
              <a:t>GIVE THEIR SIDE OF THINGS </a:t>
            </a:r>
            <a:endParaRPr lang="en-GB" sz="3600" dirty="0" smtClean="0"/>
          </a:p>
          <a:p>
            <a:r>
              <a:rPr lang="en-GB" sz="3600" dirty="0" smtClean="0"/>
              <a:t>PRODUCE </a:t>
            </a:r>
            <a:r>
              <a:rPr lang="en-GB" sz="3600" dirty="0"/>
              <a:t>ANY EVIDENCE IN SUPPORT. </a:t>
            </a:r>
            <a:endParaRPr lang="en-GB" sz="3600" dirty="0" smtClean="0"/>
          </a:p>
          <a:p>
            <a:r>
              <a:rPr lang="en-GB" sz="3600" dirty="0" smtClean="0"/>
              <a:t>CALL </a:t>
            </a:r>
            <a:r>
              <a:rPr lang="en-GB" sz="3600" dirty="0"/>
              <a:t>WITNESSES, IF THEY HAVE GIVEN ADVANCE WARNING</a:t>
            </a:r>
            <a:r>
              <a:rPr lang="en-GB" sz="3600" dirty="0" smtClean="0"/>
              <a:t>.</a:t>
            </a:r>
          </a:p>
          <a:p>
            <a:r>
              <a:rPr lang="en-GB" sz="3600" dirty="0" smtClean="0"/>
              <a:t>THE COMPANION CAN FULLY PARTICIPATE IN THE HEARING BUT CANNOT ASK QUESTIONS DIRECTED TO THE EMPLOYEE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174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 smtClean="0"/>
              <a:t>ENDING THE MEETING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THE CHAIR SHOULD SUMMARISE WHAT HAS BEEN SAID, ENSURE THAT THE EMPLOYEE HAS SAID ALL THEY WANT TO SAY AND THEN ADJOURN THE MEETING TO REACH A DECISION</a:t>
            </a:r>
            <a:r>
              <a:rPr lang="en-GB" sz="3600" dirty="0" smtClean="0"/>
              <a:t>.</a:t>
            </a:r>
          </a:p>
          <a:p>
            <a:endParaRPr lang="en-GB" sz="3600" dirty="0" smtClean="0"/>
          </a:p>
          <a:p>
            <a:r>
              <a:rPr lang="en-GB" sz="3600" dirty="0" smtClean="0"/>
              <a:t>IDEALLY THE MEETING SHOULD BE RECONVENED TO GIVE ANY </a:t>
            </a:r>
            <a:r>
              <a:rPr lang="en-GB" sz="3600" dirty="0" smtClean="0"/>
              <a:t>DECISION </a:t>
            </a:r>
            <a:r>
              <a:rPr lang="en-GB" sz="3600" dirty="0" smtClean="0"/>
              <a:t>TO THE EMPLOYEE AND THIS SHOULD BE CONFIRMED IN WRITING</a:t>
            </a:r>
            <a:r>
              <a:rPr lang="en-GB" sz="3600" dirty="0" smtClean="0"/>
              <a:t>.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3819621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LETTER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letter should include:-</a:t>
            </a:r>
          </a:p>
          <a:p>
            <a:pPr lvl="1"/>
            <a:r>
              <a:rPr lang="en-GB" sz="3600" dirty="0" smtClean="0"/>
              <a:t>The decision and the reasons for it</a:t>
            </a:r>
          </a:p>
          <a:p>
            <a:pPr lvl="1"/>
            <a:r>
              <a:rPr lang="en-GB" sz="3600" dirty="0" smtClean="0"/>
              <a:t>The length of time that any sanction will remain live</a:t>
            </a:r>
          </a:p>
          <a:p>
            <a:pPr lvl="1"/>
            <a:r>
              <a:rPr lang="en-GB" sz="3600" dirty="0" smtClean="0"/>
              <a:t>Any review period imposed</a:t>
            </a:r>
          </a:p>
          <a:p>
            <a:pPr lvl="1"/>
            <a:r>
              <a:rPr lang="en-GB" sz="3600" dirty="0" smtClean="0"/>
              <a:t>Any improvements required</a:t>
            </a:r>
          </a:p>
          <a:p>
            <a:pPr lvl="1"/>
            <a:r>
              <a:rPr lang="en-GB" sz="3600" dirty="0" smtClean="0"/>
              <a:t>The right to appeal the decision and the procedure for doing so</a:t>
            </a:r>
          </a:p>
          <a:p>
            <a:pPr lvl="1"/>
            <a:r>
              <a:rPr lang="en-GB" sz="3600" dirty="0" smtClean="0"/>
              <a:t>If the employment is terminated, entitlement to any notice or holiday pay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21229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dirty="0" smtClean="0"/>
              <a:t>DEALING WITH DISRUPTIVE BEHAVIOUR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BE </a:t>
            </a:r>
            <a:r>
              <a:rPr lang="en-GB" sz="3200" dirty="0" smtClean="0"/>
              <a:t>READY FOR THE EMPLOYEE TO BE ANGRY, DISTRESSED OR EVEN ABUSIVE.</a:t>
            </a:r>
          </a:p>
          <a:p>
            <a:r>
              <a:rPr lang="en-GB" sz="3200" dirty="0" smtClean="0"/>
              <a:t>TRY TO USE ADJOURNMENTS TO ALLOW THE EMPLOYEE TO REGAIN THEIR COMPOSURE</a:t>
            </a:r>
          </a:p>
          <a:p>
            <a:r>
              <a:rPr lang="en-GB" sz="3200" dirty="0" smtClean="0"/>
              <a:t>HOWEVER MAKE SURE THAT THE EMPLOYEE IS AWARE THAT THE MATTER NEEDS TO BE DEALT WITH AT SOME POINT.</a:t>
            </a:r>
          </a:p>
          <a:p>
            <a:r>
              <a:rPr lang="en-GB" sz="3200" dirty="0" smtClean="0"/>
              <a:t>ANY DISRUPTION, INCLUDING IF THE COMPANION SEEKS TO DISRUPT PROCEEDINGS, SHOULD BE CAREFULLY NOTED TOGETHER WITH THE CHAIR’S RESPONSE.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46431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POSTPONEMENT OR FAILURE TO ATTEND THE </a:t>
            </a:r>
            <a:r>
              <a:rPr lang="en-GB" b="1" dirty="0" smtClean="0"/>
              <a:t>DISCIPLINARY </a:t>
            </a:r>
            <a:r>
              <a:rPr lang="en-GB" b="1" dirty="0" smtClean="0"/>
              <a:t>MEETING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4400" dirty="0" smtClean="0"/>
              <a:t>IF EMPLOYEE DOESN’T ATTEND OR SEEKS TO POSTPONE:-</a:t>
            </a:r>
            <a:endParaRPr lang="en-GB" sz="4400" dirty="0" smtClean="0"/>
          </a:p>
          <a:p>
            <a:pPr lvl="1"/>
            <a:r>
              <a:rPr lang="en-GB" sz="4400" dirty="0" smtClean="0"/>
              <a:t>USUALLY ALLOW ONE ADJOURNMENT</a:t>
            </a:r>
          </a:p>
          <a:p>
            <a:r>
              <a:rPr lang="en-GB" sz="4400" dirty="0" smtClean="0"/>
              <a:t>IF </a:t>
            </a:r>
            <a:r>
              <a:rPr lang="en-GB" sz="4400" dirty="0" smtClean="0"/>
              <a:t>THE EMPLOYEE APPEARS TO BE </a:t>
            </a:r>
            <a:r>
              <a:rPr lang="en-GB" sz="4400" dirty="0" smtClean="0"/>
              <a:t>STALLING:-</a:t>
            </a:r>
          </a:p>
          <a:p>
            <a:pPr lvl="1"/>
            <a:r>
              <a:rPr lang="en-GB" sz="4400" dirty="0" smtClean="0"/>
              <a:t>CONSIDER CONTINUING WITH THE MEETING IN THEIR ABSENCE</a:t>
            </a:r>
            <a:endParaRPr lang="en-GB" sz="4400" dirty="0" smtClean="0"/>
          </a:p>
        </p:txBody>
      </p:sp>
    </p:spTree>
    <p:extLst>
      <p:ext uri="{BB962C8B-B14F-4D97-AF65-F5344CB8AC3E}">
        <p14:creationId xmlns:p14="http://schemas.microsoft.com/office/powerpoint/2010/main" val="1694457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dirty="0" smtClean="0"/>
              <a:t>BE PREPARED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400" dirty="0" smtClean="0"/>
              <a:t>FAMILIARISE YOURSELF WITH THE ACAS CODE OF </a:t>
            </a:r>
            <a:r>
              <a:rPr lang="en-GB" sz="4400" dirty="0" smtClean="0"/>
              <a:t>PRACTICE – CONSEQUENCES!</a:t>
            </a:r>
            <a:endParaRPr lang="en-GB" sz="4400" dirty="0" smtClean="0"/>
          </a:p>
          <a:p>
            <a:endParaRPr lang="en-GB" sz="4400" dirty="0" smtClean="0"/>
          </a:p>
          <a:p>
            <a:r>
              <a:rPr lang="en-GB" sz="4400" dirty="0" smtClean="0"/>
              <a:t>FAMILIARISE YOURSELF WITH YOUR OWN DISCIPLINARY/GRIEVANCE PROCEDURE – EVERY EMPLOYER SHOULD HAVE ONE!</a:t>
            </a:r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305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POSTPONEMENT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438275"/>
            <a:ext cx="10401300" cy="5010150"/>
          </a:xfrm>
        </p:spPr>
        <p:txBody>
          <a:bodyPr>
            <a:normAutofit fontScale="92500" lnSpcReduction="20000"/>
          </a:bodyPr>
          <a:lstStyle/>
          <a:p>
            <a:r>
              <a:rPr lang="en-GB" sz="4000" dirty="0"/>
              <a:t>CONSIDER HOLDING MEETING ELSEWHERE OR IN A DIFFERENT WAY  IN CERTAIN </a:t>
            </a:r>
            <a:r>
              <a:rPr lang="en-GB" sz="4000" dirty="0" smtClean="0"/>
              <a:t>CIRCUMSTANCES, E.G</a:t>
            </a:r>
            <a:endParaRPr lang="en-GB" sz="4000" dirty="0"/>
          </a:p>
          <a:p>
            <a:pPr marL="0" indent="0">
              <a:buNone/>
            </a:pPr>
            <a:r>
              <a:rPr lang="en-GB" sz="4000" dirty="0"/>
              <a:t>	</a:t>
            </a:r>
            <a:r>
              <a:rPr lang="en-GB" sz="3300" dirty="0"/>
              <a:t>BY TELEPHONE</a:t>
            </a:r>
          </a:p>
          <a:p>
            <a:pPr marL="0" indent="0">
              <a:buNone/>
            </a:pPr>
            <a:r>
              <a:rPr lang="en-GB" sz="3300" dirty="0"/>
              <a:t>	NEARER TO THE EMPLOYEE’S HOME</a:t>
            </a:r>
          </a:p>
          <a:p>
            <a:pPr marL="0" indent="0">
              <a:buNone/>
            </a:pPr>
            <a:r>
              <a:rPr lang="en-GB" sz="3300" dirty="0"/>
              <a:t>	USING WRITTEN SUBMISSIONS</a:t>
            </a:r>
          </a:p>
          <a:p>
            <a:endParaRPr lang="en-GB" sz="4000" dirty="0" smtClean="0"/>
          </a:p>
          <a:p>
            <a:r>
              <a:rPr lang="en-GB" sz="4000" dirty="0" smtClean="0"/>
              <a:t>IF </a:t>
            </a:r>
            <a:r>
              <a:rPr lang="en-GB" sz="4000" dirty="0"/>
              <a:t>THE COMPANION IS NOT AVAILABE </a:t>
            </a:r>
            <a:r>
              <a:rPr lang="en-GB" sz="4000" dirty="0" smtClean="0"/>
              <a:t>THE </a:t>
            </a:r>
            <a:r>
              <a:rPr lang="en-GB" sz="4000" dirty="0"/>
              <a:t>EMPLOYEE </a:t>
            </a:r>
            <a:r>
              <a:rPr lang="en-GB" sz="4000" dirty="0" smtClean="0"/>
              <a:t>SHOULD </a:t>
            </a:r>
            <a:r>
              <a:rPr lang="en-GB" sz="4000" dirty="0"/>
              <a:t>SUGGEST ANOTHER DATE WHICH </a:t>
            </a:r>
            <a:r>
              <a:rPr lang="en-GB" sz="4000" dirty="0" smtClean="0"/>
              <a:t>IS REASONABLE </a:t>
            </a:r>
            <a:r>
              <a:rPr lang="en-GB" sz="4000" dirty="0"/>
              <a:t>AND WITHIN 5 WORKING DAYS OF THE </a:t>
            </a:r>
            <a:r>
              <a:rPr lang="en-GB" sz="4000" dirty="0" smtClean="0"/>
              <a:t>ORIGINAL </a:t>
            </a:r>
            <a:r>
              <a:rPr lang="en-GB" sz="4000" dirty="0"/>
              <a:t>HEARING DATE.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0097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 smtClean="0"/>
              <a:t>APPEAL MEETING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2074"/>
            <a:ext cx="10515600" cy="5248275"/>
          </a:xfrm>
        </p:spPr>
        <p:txBody>
          <a:bodyPr>
            <a:normAutofit fontScale="77500" lnSpcReduction="20000"/>
          </a:bodyPr>
          <a:lstStyle/>
          <a:p>
            <a:r>
              <a:rPr lang="en-GB" sz="4000" dirty="0" smtClean="0"/>
              <a:t>SHOULD </a:t>
            </a:r>
            <a:r>
              <a:rPr lang="en-GB" sz="4000" dirty="0" smtClean="0"/>
              <a:t>BE HEARD BY SOMEONE OTHER THAN THE CHAIR OF THE DISCIPLINARY MEETING, WHERE </a:t>
            </a:r>
            <a:r>
              <a:rPr lang="en-GB" sz="4000" dirty="0" smtClean="0"/>
              <a:t>POSSIBLE</a:t>
            </a:r>
          </a:p>
          <a:p>
            <a:endParaRPr lang="en-GB" sz="4000" dirty="0" smtClean="0"/>
          </a:p>
          <a:p>
            <a:r>
              <a:rPr lang="en-GB" sz="4000" dirty="0" smtClean="0"/>
              <a:t>COULD </a:t>
            </a:r>
            <a:r>
              <a:rPr lang="en-GB" sz="4000" dirty="0" smtClean="0"/>
              <a:t>BE A FULL REHEARING OR JUST APPEAL OF SPECIFIC PARTS, DEPENDING ON WHAT THE EMPLOYEE HAS </a:t>
            </a:r>
            <a:r>
              <a:rPr lang="en-GB" sz="4000" dirty="0" smtClean="0"/>
              <a:t>APPEALED</a:t>
            </a:r>
          </a:p>
          <a:p>
            <a:endParaRPr lang="en-GB" sz="4000" dirty="0" smtClean="0"/>
          </a:p>
          <a:p>
            <a:r>
              <a:rPr lang="en-GB" sz="4000" dirty="0" smtClean="0"/>
              <a:t>FOLLOW THE SAME PROCEDURE AS FOR THE DISCIPLINARY HEARING, INCLUDING THE RIGHT TO BE ACCOMPANIED</a:t>
            </a:r>
            <a:r>
              <a:rPr lang="en-GB" sz="4000" dirty="0" smtClean="0"/>
              <a:t>.</a:t>
            </a:r>
          </a:p>
          <a:p>
            <a:endParaRPr lang="en-GB" sz="4000" dirty="0" smtClean="0"/>
          </a:p>
          <a:p>
            <a:r>
              <a:rPr lang="en-GB" sz="4000" dirty="0" smtClean="0"/>
              <a:t>CONFIRM THE DECISION IN </a:t>
            </a:r>
            <a:r>
              <a:rPr lang="en-GB" sz="4000" dirty="0" smtClean="0"/>
              <a:t>WRITING WITH REASONS.</a:t>
            </a:r>
          </a:p>
          <a:p>
            <a:endParaRPr lang="en-GB" sz="4000" dirty="0" smtClean="0"/>
          </a:p>
          <a:p>
            <a:r>
              <a:rPr lang="en-GB" sz="4000" dirty="0" smtClean="0"/>
              <a:t>THAT IS THE END OF THE INTERNAL PROCESS.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048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GRIEVANCE MATTERS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6375" y="1690688"/>
            <a:ext cx="10515600" cy="5167312"/>
          </a:xfrm>
        </p:spPr>
        <p:txBody>
          <a:bodyPr>
            <a:normAutofit/>
          </a:bodyPr>
          <a:lstStyle/>
          <a:p>
            <a:r>
              <a:rPr lang="en-GB" sz="3600" dirty="0" smtClean="0"/>
              <a:t>WHAT IS A GRIEVANCE?</a:t>
            </a:r>
          </a:p>
          <a:p>
            <a:r>
              <a:rPr lang="en-GB" sz="3600" dirty="0" smtClean="0"/>
              <a:t> EXAMPLES INCLUDE:-</a:t>
            </a:r>
          </a:p>
          <a:p>
            <a:pPr lvl="1"/>
            <a:r>
              <a:rPr lang="en-GB" sz="3600" dirty="0" smtClean="0"/>
              <a:t>THINGS AN EMPLOYEE IS BEING ASKED TO DO AS PART OF THEIR JOB</a:t>
            </a:r>
            <a:endParaRPr lang="en-GB" sz="3600" dirty="0"/>
          </a:p>
          <a:p>
            <a:pPr lvl="1"/>
            <a:r>
              <a:rPr lang="en-GB" sz="3600" dirty="0" smtClean="0"/>
              <a:t>TERMS AND CONDITIONS OF EMPLOYMENT, I.E. PAY</a:t>
            </a:r>
            <a:endParaRPr lang="en-GB" sz="3600" dirty="0"/>
          </a:p>
          <a:p>
            <a:pPr lvl="1"/>
            <a:r>
              <a:rPr lang="en-GB" sz="3600" dirty="0" smtClean="0"/>
              <a:t>TREATMENT AT WORK, I.E. NOT BEING PROMOTED</a:t>
            </a:r>
            <a:endParaRPr lang="en-GB" sz="3600" dirty="0"/>
          </a:p>
          <a:p>
            <a:pPr lvl="1"/>
            <a:r>
              <a:rPr lang="en-GB" sz="3600" dirty="0" smtClean="0"/>
              <a:t>DISCRIMINATION AT WORK, I.E. BULLYING, SEXUAL HARASSMENT.</a:t>
            </a:r>
            <a:endParaRPr lang="en-GB" sz="36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477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pPr algn="ctr"/>
            <a:r>
              <a:rPr lang="en-GB" b="1" dirty="0" smtClean="0"/>
              <a:t>DEALING WITH A GRIEVANCE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171576"/>
            <a:ext cx="10601325" cy="6076950"/>
          </a:xfrm>
        </p:spPr>
        <p:txBody>
          <a:bodyPr>
            <a:noAutofit/>
          </a:bodyPr>
          <a:lstStyle/>
          <a:p>
            <a:r>
              <a:rPr lang="en-GB" sz="3600" dirty="0" smtClean="0"/>
              <a:t>CAN IT BE DEALT WITH INFORMALLY?</a:t>
            </a:r>
          </a:p>
          <a:p>
            <a:r>
              <a:rPr lang="en-GB" sz="3600" dirty="0" smtClean="0"/>
              <a:t>IF NOT INVITE EMPLOYEE TO FORMAL MEETING</a:t>
            </a:r>
          </a:p>
          <a:p>
            <a:r>
              <a:rPr lang="en-GB" sz="3600" dirty="0" smtClean="0"/>
              <a:t>THEY ARE ENTITLED TO BE ACCOMPANIED BY WORK COLLEAGUE OR TU REP</a:t>
            </a:r>
          </a:p>
          <a:p>
            <a:r>
              <a:rPr lang="en-GB" sz="3600" dirty="0" smtClean="0"/>
              <a:t>LISTEN TO THEIR GRIEVANCES AND ASK THEM WHAT THEY WANT TO HAPPEN</a:t>
            </a:r>
          </a:p>
          <a:p>
            <a:r>
              <a:rPr lang="en-GB" sz="3600" dirty="0" smtClean="0"/>
              <a:t>ADJOURN MEETING TO CONSIDER RESPONSE</a:t>
            </a:r>
          </a:p>
          <a:p>
            <a:r>
              <a:rPr lang="en-GB" sz="3600" dirty="0" smtClean="0"/>
              <a:t>RECONVENE AND/OR WRITE GIVING DECISION AND REASONS AND</a:t>
            </a:r>
          </a:p>
          <a:p>
            <a:pPr marL="0" indent="0">
              <a:buNone/>
            </a:pPr>
            <a:r>
              <a:rPr lang="en-GB" sz="3600" dirty="0" smtClean="0"/>
              <a:t>    OFFER RIGHT OF APPEAL IF APPROPRIATE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897284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IN 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FOLLOW YOUR OWN PROCEDURES AND/ OR ACAS CODE OF PRACTICE</a:t>
            </a:r>
          </a:p>
          <a:p>
            <a:r>
              <a:rPr lang="en-GB" sz="3200" dirty="0" smtClean="0"/>
              <a:t>ACT REASONABLY AT ALL TIMES</a:t>
            </a:r>
          </a:p>
          <a:p>
            <a:r>
              <a:rPr lang="en-GB" sz="3200" dirty="0" smtClean="0"/>
              <a:t>KEEP A PAPER TRAIL</a:t>
            </a:r>
          </a:p>
          <a:p>
            <a:r>
              <a:rPr lang="en-GB" sz="3200" dirty="0" smtClean="0"/>
              <a:t>TRY TO SPOT PROBLEMS BEFORE THEY ESCALATE</a:t>
            </a:r>
          </a:p>
          <a:p>
            <a:r>
              <a:rPr lang="en-GB" sz="3200" dirty="0" smtClean="0"/>
              <a:t>IF UNSURE TAKE ADVICE</a:t>
            </a:r>
          </a:p>
          <a:p>
            <a:endParaRPr lang="en-GB" sz="3200" dirty="0"/>
          </a:p>
          <a:p>
            <a:pPr marL="457200" lvl="1" indent="0">
              <a:buNone/>
            </a:pPr>
            <a:r>
              <a:rPr lang="en-GB" sz="3200" dirty="0" smtClean="0"/>
              <a:t>GAIL ESCOLME - 01524 735525 gail@gailescolmelegal.co.uk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92601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 smtClean="0"/>
              <a:t>DISCIPLINARY MATTERS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sz="4400" dirty="0" smtClean="0"/>
              <a:t>INVESTIGATE – GO ON A FACT FINDING MISSION </a:t>
            </a:r>
          </a:p>
          <a:p>
            <a:r>
              <a:rPr lang="en-GB" sz="4400" dirty="0" smtClean="0"/>
              <a:t>CAN THE MATTER BE DEALT WITH INFORMALLY?</a:t>
            </a:r>
          </a:p>
          <a:p>
            <a:r>
              <a:rPr lang="en-GB" sz="4400" dirty="0" smtClean="0"/>
              <a:t>SHOULD THE EMPLOYEE BE SUSPEND WITH PAY PENDING INVESTIGATION?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0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DISCIPLINARY MATTERS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4400" dirty="0"/>
              <a:t>HOLD AN INVESTIGATION MEETING IF APPROPRIATE</a:t>
            </a:r>
          </a:p>
          <a:p>
            <a:r>
              <a:rPr lang="en-GB" sz="4400" dirty="0"/>
              <a:t>INVESTIGATE FURTHER AFTER THE MEETING IF NECESSARY</a:t>
            </a:r>
          </a:p>
          <a:p>
            <a:r>
              <a:rPr lang="en-GB" sz="4400" dirty="0"/>
              <a:t>DECIDE WHETHER THE MATTER SHOULD GO FORWARD TO A FORMAL DISCIPLINARY MEETING (IT MAYBE THAT ONLY ONE MEETING IS HELD)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98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 smtClean="0"/>
              <a:t>MISCONDUCT OR CAPABILITY?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4000" dirty="0" smtClean="0"/>
              <a:t>Decide on what basis the employee is being disciplined:- </a:t>
            </a:r>
          </a:p>
          <a:p>
            <a:pPr marL="0" indent="0">
              <a:buNone/>
            </a:pPr>
            <a:endParaRPr lang="en-GB" sz="4000" dirty="0" smtClean="0"/>
          </a:p>
          <a:p>
            <a:r>
              <a:rPr lang="en-GB" sz="4000" dirty="0" smtClean="0"/>
              <a:t>Misconduct, e.g. being late, stealing, fighting.</a:t>
            </a:r>
          </a:p>
          <a:p>
            <a:r>
              <a:rPr lang="en-GB" sz="4000" dirty="0" smtClean="0"/>
              <a:t>Capability – failure to do job properly, underachieving</a:t>
            </a:r>
          </a:p>
          <a:p>
            <a:r>
              <a:rPr lang="en-GB" sz="4000" dirty="0" smtClean="0"/>
              <a:t>Medical Grounds – follow Sickness Procedure.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22527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 smtClean="0"/>
              <a:t>WHO SHOULD INVESTIGATE?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1400"/>
          </a:xfrm>
        </p:spPr>
        <p:txBody>
          <a:bodyPr>
            <a:normAutofit/>
          </a:bodyPr>
          <a:lstStyle/>
          <a:p>
            <a:r>
              <a:rPr lang="en-GB" sz="4400" dirty="0" smtClean="0"/>
              <a:t>INVESTIGATIONS SHOULD BE CONDUCTED BY A </a:t>
            </a:r>
            <a:r>
              <a:rPr lang="en-GB" sz="4400" dirty="0" smtClean="0"/>
              <a:t>LINE MANAGER </a:t>
            </a:r>
            <a:r>
              <a:rPr lang="en-GB" sz="4400" dirty="0" smtClean="0"/>
              <a:t>WHERE </a:t>
            </a:r>
            <a:r>
              <a:rPr lang="en-GB" sz="4400" dirty="0" smtClean="0"/>
              <a:t>POSSIBLE</a:t>
            </a:r>
            <a:r>
              <a:rPr lang="en-GB" sz="4400" dirty="0" smtClean="0"/>
              <a:t>.</a:t>
            </a:r>
          </a:p>
          <a:p>
            <a:pPr marL="0" indent="0">
              <a:buNone/>
            </a:pPr>
            <a:endParaRPr lang="en-GB" sz="4400" dirty="0" smtClean="0"/>
          </a:p>
          <a:p>
            <a:r>
              <a:rPr lang="en-GB" sz="4400" dirty="0" smtClean="0"/>
              <a:t>INVESTIGATOR SHOULD NOT CHAIR DISCIPLINARY MEETING</a:t>
            </a:r>
            <a:r>
              <a:rPr lang="en-GB" sz="4400" dirty="0" smtClean="0"/>
              <a:t>.</a:t>
            </a:r>
          </a:p>
          <a:p>
            <a:pPr marL="0" indent="0">
              <a:buNone/>
            </a:pPr>
            <a:endParaRPr lang="en-GB" sz="4400" dirty="0" smtClean="0"/>
          </a:p>
          <a:p>
            <a:r>
              <a:rPr lang="en-GB" sz="4400" dirty="0" smtClean="0"/>
              <a:t>TRAIN PEOPLE!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74464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 smtClean="0"/>
              <a:t>HOW TO INVESTIGATE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406525"/>
            <a:ext cx="10515600" cy="4351338"/>
          </a:xfrm>
        </p:spPr>
        <p:txBody>
          <a:bodyPr>
            <a:noAutofit/>
          </a:bodyPr>
          <a:lstStyle/>
          <a:p>
            <a:r>
              <a:rPr lang="en-GB" sz="4400" dirty="0" smtClean="0"/>
              <a:t>DON’T DELAY</a:t>
            </a:r>
            <a:endParaRPr lang="en-GB" sz="4400" dirty="0" smtClean="0"/>
          </a:p>
          <a:p>
            <a:r>
              <a:rPr lang="en-GB" sz="4400" dirty="0" smtClean="0"/>
              <a:t>INVESTIGATE FAIRLY </a:t>
            </a:r>
            <a:endParaRPr lang="en-GB" sz="4400" dirty="0" smtClean="0"/>
          </a:p>
          <a:p>
            <a:r>
              <a:rPr lang="en-GB" sz="4400" dirty="0" smtClean="0"/>
              <a:t>CONFINE INVESTIGATION TO FACTS OF THE CASE</a:t>
            </a:r>
            <a:endParaRPr lang="en-GB" sz="4400" dirty="0" smtClean="0"/>
          </a:p>
          <a:p>
            <a:r>
              <a:rPr lang="en-GB" sz="4400" dirty="0" smtClean="0"/>
              <a:t>DON’T MIX UP INVESTIGATION MEETING WITH DISCIPLINARY MEETING</a:t>
            </a:r>
            <a:endParaRPr lang="en-GB" sz="4400" dirty="0" smtClean="0"/>
          </a:p>
          <a:p>
            <a:r>
              <a:rPr lang="en-GB" sz="4400" dirty="0" smtClean="0"/>
              <a:t>KEEP THE INVESTIGATION CONFIDENTIAL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26510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AT THE INVESTIGATORY MEETING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4400" dirty="0" smtClean="0"/>
              <a:t>INFORM EMPLOYEE OF THE MEETING BEFOREHAND!</a:t>
            </a:r>
          </a:p>
          <a:p>
            <a:endParaRPr lang="en-GB" sz="4400" dirty="0" smtClean="0"/>
          </a:p>
          <a:p>
            <a:r>
              <a:rPr lang="en-GB" sz="4400" dirty="0" smtClean="0"/>
              <a:t>NO STATUTORY </a:t>
            </a:r>
            <a:r>
              <a:rPr lang="en-GB" sz="4400" dirty="0" smtClean="0"/>
              <a:t>RIGHT </a:t>
            </a:r>
            <a:r>
              <a:rPr lang="en-GB" sz="4400" dirty="0" smtClean="0"/>
              <a:t>TO BE ACCOMPANIED</a:t>
            </a:r>
          </a:p>
          <a:p>
            <a:endParaRPr lang="en-GB" sz="4400" dirty="0" smtClean="0"/>
          </a:p>
          <a:p>
            <a:r>
              <a:rPr lang="en-GB" sz="4400" dirty="0" smtClean="0"/>
              <a:t>PUT THE ALLEGATIONS TO THE EMPLOYEE AND LISTEN TO WHAT THEY HAVE TO </a:t>
            </a:r>
            <a:r>
              <a:rPr lang="en-GB" sz="4400" dirty="0" smtClean="0"/>
              <a:t>SAY</a:t>
            </a:r>
            <a:endParaRPr lang="en-GB" sz="4400" dirty="0" smtClean="0"/>
          </a:p>
        </p:txBody>
      </p:sp>
    </p:spTree>
    <p:extLst>
      <p:ext uri="{BB962C8B-B14F-4D97-AF65-F5344CB8AC3E}">
        <p14:creationId xmlns:p14="http://schemas.microsoft.com/office/powerpoint/2010/main" val="1272984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AT THE INVESTIGATORY MEETING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4400" dirty="0"/>
              <a:t>TAKE NOTES OF THE MEETING OR RECORD IT</a:t>
            </a:r>
            <a:r>
              <a:rPr lang="en-GB" sz="4400" dirty="0" smtClean="0"/>
              <a:t>.</a:t>
            </a:r>
          </a:p>
          <a:p>
            <a:endParaRPr lang="en-GB" sz="4400" dirty="0"/>
          </a:p>
          <a:p>
            <a:r>
              <a:rPr lang="en-GB" sz="4400" dirty="0"/>
              <a:t>ADJOURN THE MEETING TO DECIDE WHETHER THE MATTER WILL PROCEED TO FORMAL DISCIPLINARY </a:t>
            </a:r>
            <a:r>
              <a:rPr lang="en-GB" sz="4400" dirty="0" smtClean="0"/>
              <a:t>HEARING</a:t>
            </a:r>
          </a:p>
          <a:p>
            <a:endParaRPr lang="en-GB" sz="4400" dirty="0"/>
          </a:p>
          <a:p>
            <a:r>
              <a:rPr lang="en-GB" sz="4400" dirty="0"/>
              <a:t>INFORM THE EMPLOYEE IN WRITING WHETHER THE MATTER WILL PROCEED OR NOT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7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1654</TotalTime>
  <Words>1002</Words>
  <Application>Microsoft Office PowerPoint</Application>
  <PresentationFormat>Widescreen</PresentationFormat>
  <Paragraphs>145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HANDLING DISCIPLINARY AND GRIEVANCE CASES – INCLUDING INVESTIGATIONS</vt:lpstr>
      <vt:lpstr>BE PREPARED</vt:lpstr>
      <vt:lpstr>DISCIPLINARY MATTERS</vt:lpstr>
      <vt:lpstr>DISCIPLINARY MATTERS CONT.</vt:lpstr>
      <vt:lpstr>MISCONDUCT OR CAPABILITY?</vt:lpstr>
      <vt:lpstr>WHO SHOULD INVESTIGATE?</vt:lpstr>
      <vt:lpstr>HOW TO INVESTIGATE</vt:lpstr>
      <vt:lpstr>AT THE INVESTIGATORY MEETING</vt:lpstr>
      <vt:lpstr>AT THE INVESTIGATORY MEETING CONT.</vt:lpstr>
      <vt:lpstr>PROCEEDING TO FORMAL DISCIPLINARY ACTION</vt:lpstr>
      <vt:lpstr>THE LETTER CONT.</vt:lpstr>
      <vt:lpstr>THE DISCIPLINARY MEETING</vt:lpstr>
      <vt:lpstr>AT THE BEGINNING OF THE MEETING</vt:lpstr>
      <vt:lpstr>THE MEETING</vt:lpstr>
      <vt:lpstr> THE MEETING CONT.</vt:lpstr>
      <vt:lpstr>ENDING THE MEETING</vt:lpstr>
      <vt:lpstr>LETTER</vt:lpstr>
      <vt:lpstr>DEALING WITH DISRUPTIVE BEHAVIOUR</vt:lpstr>
      <vt:lpstr>POSTPONEMENT OR FAILURE TO ATTEND THE DISCIPLINARY MEETING</vt:lpstr>
      <vt:lpstr>POSTPONEMENT CONT.</vt:lpstr>
      <vt:lpstr>APPEAL MEETING</vt:lpstr>
      <vt:lpstr>GRIEVANCE MATTERS</vt:lpstr>
      <vt:lpstr>DEALING WITH A GRIEVANCE</vt:lpstr>
      <vt:lpstr>IN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HANDLING DISCIPLINARY AND GRIEVANCE CASES – INCLUDING INVESTIGATIONS</dc:title>
  <dc:creator>Gail</dc:creator>
  <cp:lastModifiedBy>Gail</cp:lastModifiedBy>
  <cp:revision>26</cp:revision>
  <cp:lastPrinted>2016-02-02T14:34:06Z</cp:lastPrinted>
  <dcterms:created xsi:type="dcterms:W3CDTF">2016-01-31T12:48:34Z</dcterms:created>
  <dcterms:modified xsi:type="dcterms:W3CDTF">2016-02-02T14:34:14Z</dcterms:modified>
</cp:coreProperties>
</file>